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176D282-16E4-4FAD-98DE-F0062BB182FC}" type="datetimeFigureOut">
              <a:rPr lang="en-US" smtClean="0"/>
              <a:pPr/>
              <a:t>15-Aug-20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BC95951-67FB-4856-BA75-781C04D7A19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dictionary.cambridge.org/dictionary/english/vowel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tannica.com/science/phonetics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oxfordsinginglessons.co.uk/vowel-sounds-and-mouth-positions/" TargetMode="External"/><Relationship Id="rId4" Type="http://schemas.openxmlformats.org/officeDocument/2006/relationships/hyperlink" Target="http://english.mimicmethod.com/english-vowels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lideshare.net/maryjanecells778/lesson1-vowel-sounds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lideplayer.com/slide/9679497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b="1" dirty="0" smtClean="0"/>
              <a:t>Classification of Vowel Sounds</a:t>
            </a:r>
          </a:p>
          <a:p>
            <a:r>
              <a:rPr lang="en-US" sz="3000" b="1" dirty="0" smtClean="0"/>
              <a:t>by</a:t>
            </a:r>
          </a:p>
          <a:p>
            <a:r>
              <a:rPr lang="en-US" sz="3000" b="1" dirty="0" smtClean="0"/>
              <a:t>Dr. </a:t>
            </a:r>
            <a:r>
              <a:rPr lang="en-US" sz="3000" b="1" dirty="0" err="1" smtClean="0"/>
              <a:t>Prithiviraj</a:t>
            </a:r>
            <a:r>
              <a:rPr lang="en-US" sz="3000" b="1" dirty="0" smtClean="0"/>
              <a:t> Singh </a:t>
            </a:r>
            <a:r>
              <a:rPr lang="en-US" sz="3000" b="1" dirty="0" err="1" smtClean="0"/>
              <a:t>Chauhan</a:t>
            </a:r>
            <a:endParaRPr lang="en-US" sz="30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Paper Nine: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IN" dirty="0" smtClean="0"/>
              <a:t>English Phonetics and Linguistics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Classification of </a:t>
            </a:r>
            <a:r>
              <a:rPr lang="en-IN" dirty="0" smtClean="0"/>
              <a:t>vowels sounds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What is vowel sound?</a:t>
            </a:r>
          </a:p>
          <a:p>
            <a:pPr algn="just"/>
            <a:r>
              <a:rPr lang="en-US" dirty="0" smtClean="0"/>
              <a:t>“a speech sound produced by humans when the breath flows out through the mouth without being blocked by the teeth, tongue, or lips:” </a:t>
            </a:r>
            <a:r>
              <a:rPr lang="en-US" dirty="0" smtClean="0">
                <a:hlinkClick r:id="rId2"/>
              </a:rPr>
              <a:t>https://dictionary.cambridge.org/dictionary/english/vowel</a:t>
            </a:r>
            <a:endParaRPr lang="en-US" dirty="0" smtClean="0"/>
          </a:p>
          <a:p>
            <a:pPr algn="just"/>
            <a:r>
              <a:rPr lang="en-US" dirty="0" smtClean="0"/>
              <a:t>During the articulation of vowels sound there is no obstruction in mouth and air passes without any friction</a:t>
            </a:r>
          </a:p>
          <a:p>
            <a:pPr algn="just"/>
            <a:r>
              <a:rPr lang="en-US" dirty="0" smtClean="0"/>
              <a:t>Vowels are articulated with open </a:t>
            </a:r>
            <a:r>
              <a:rPr lang="en-US" dirty="0" err="1" smtClean="0"/>
              <a:t>approximationts</a:t>
            </a:r>
            <a:r>
              <a:rPr lang="en-US" dirty="0" smtClean="0"/>
              <a:t>.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Criteria involved in classification of Vowels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Part of tongue raised to produce sound: front, central and back</a:t>
            </a:r>
          </a:p>
          <a:p>
            <a:endParaRPr lang="en-US" sz="4000" dirty="0" smtClean="0"/>
          </a:p>
          <a:p>
            <a:r>
              <a:rPr lang="en-US" sz="4000" dirty="0" smtClean="0"/>
              <a:t>Height of the tongue: Close, half close, half open and open</a:t>
            </a:r>
          </a:p>
          <a:p>
            <a:endParaRPr lang="en-US" sz="4000" dirty="0" smtClean="0"/>
          </a:p>
          <a:p>
            <a:r>
              <a:rPr lang="en-US" sz="4000" dirty="0" smtClean="0"/>
              <a:t>Position of lips: rounded , unrounded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Part of tongue: front, central and back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Diagram-human-vocal-organs-location-places-speech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1066800"/>
            <a:ext cx="8305800" cy="4953000"/>
          </a:xfrm>
        </p:spPr>
      </p:pic>
      <p:sp>
        <p:nvSpPr>
          <p:cNvPr id="5" name="TextBox 4"/>
          <p:cNvSpPr txBox="1"/>
          <p:nvPr/>
        </p:nvSpPr>
        <p:spPr>
          <a:xfrm>
            <a:off x="533400" y="6324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PC: https://www.britannica.com/science/phonetics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Height of tongue: Close, half close, half open and open</a:t>
            </a:r>
            <a:endParaRPr lang="en-US" b="1" dirty="0"/>
          </a:p>
        </p:txBody>
      </p:sp>
      <p:pic>
        <p:nvPicPr>
          <p:cNvPr id="4" name="Content Placeholder 3" descr="tongue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" y="1600200"/>
            <a:ext cx="3314700" cy="4267200"/>
          </a:xfrm>
        </p:spPr>
      </p:pic>
      <p:pic>
        <p:nvPicPr>
          <p:cNvPr id="5" name="Picture 4" descr="Vowel-chart-2019-ASM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0" y="1600200"/>
            <a:ext cx="5029200" cy="4191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28600" y="6019800"/>
            <a:ext cx="3200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hlinkClick r:id="rId4"/>
              </a:rPr>
              <a:t>PC:http</a:t>
            </a:r>
            <a:r>
              <a:rPr lang="en-US" dirty="0" smtClean="0">
                <a:hlinkClick r:id="rId4"/>
              </a:rPr>
              <a:t>://</a:t>
            </a:r>
            <a:r>
              <a:rPr lang="en-US" dirty="0" err="1" smtClean="0">
                <a:hlinkClick r:id="rId4"/>
              </a:rPr>
              <a:t>english.mimicmethod.com</a:t>
            </a:r>
            <a:r>
              <a:rPr lang="en-US" dirty="0" smtClean="0">
                <a:hlinkClick r:id="rId4"/>
              </a:rPr>
              <a:t>/</a:t>
            </a:r>
            <a:r>
              <a:rPr lang="en-US" dirty="0" err="1" smtClean="0">
                <a:hlinkClick r:id="rId4"/>
              </a:rPr>
              <a:t>english-vowels.html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114800" y="5943600"/>
            <a:ext cx="48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PC: </a:t>
            </a:r>
            <a:r>
              <a:rPr lang="en-US" dirty="0" smtClean="0">
                <a:hlinkClick r:id="rId5"/>
              </a:rPr>
              <a:t>https://www.oxfordsinginglessons.co.uk/vowel-sounds-and-mouth-positions/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Position of lips: rounded , unrounded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4" name="Content Placeholder 3" descr="lip position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1143000"/>
            <a:ext cx="7772400" cy="4872037"/>
          </a:xfrm>
        </p:spPr>
      </p:pic>
      <p:sp>
        <p:nvSpPr>
          <p:cNvPr id="5" name="TextBox 4"/>
          <p:cNvSpPr txBox="1"/>
          <p:nvPr/>
        </p:nvSpPr>
        <p:spPr>
          <a:xfrm>
            <a:off x="533400" y="6172200"/>
            <a:ext cx="815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PC: </a:t>
            </a:r>
            <a:r>
              <a:rPr lang="en-US" dirty="0" smtClean="0">
                <a:hlinkClick r:id="rId3"/>
              </a:rPr>
              <a:t>https://www.slideshare.net/maryjanecells778/lesson1-vowel-sounds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382000" cy="1189038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Tongue Position: Close, half close, half open and open, Lip position: rounded, unrounded</a:t>
            </a:r>
            <a:endParaRPr lang="en-US" sz="3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quarter" idx="1"/>
          </p:nvPr>
        </p:nvGraphicFramePr>
        <p:xfrm>
          <a:off x="304800" y="1447800"/>
          <a:ext cx="4419600" cy="509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4900"/>
                <a:gridCol w="1104900"/>
                <a:gridCol w="1104900"/>
                <a:gridCol w="1104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Cardinal  Vowel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Tongue 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Lip Position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Example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err="1" smtClean="0"/>
                        <a:t>i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Front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e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Front half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ɛ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Front half 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500" dirty="0" smtClean="0"/>
                        <a:t>a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Front</a:t>
                      </a:r>
                      <a:r>
                        <a:rPr lang="en-US" baseline="0" dirty="0" smtClean="0"/>
                        <a:t> 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ouch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ɑ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 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unrounded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fax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ɔ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 half open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o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 half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/>
                        <a:t>u</a:t>
                      </a:r>
                      <a:endParaRPr lang="en-US" sz="2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Back close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rounded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food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8" name="Picture 7" descr="Vowel-chart-2019-ASM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1371600"/>
            <a:ext cx="4114800" cy="51054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Vowel description: Cardinal and secondary cardinal</a:t>
            </a:r>
            <a:endParaRPr lang="en-US" dirty="0"/>
          </a:p>
        </p:txBody>
      </p:sp>
      <p:pic>
        <p:nvPicPr>
          <p:cNvPr id="4" name="Content Placeholder 3" descr="1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1371600"/>
            <a:ext cx="4419600" cy="4572000"/>
          </a:xfrm>
        </p:spPr>
      </p:pic>
      <p:pic>
        <p:nvPicPr>
          <p:cNvPr id="5" name="Picture 4" descr="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371600"/>
            <a:ext cx="4267200" cy="4572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6172200"/>
            <a:ext cx="8382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PC: </a:t>
            </a:r>
            <a:r>
              <a:rPr lang="en-US" dirty="0" smtClean="0">
                <a:hlinkClick r:id="rId4"/>
              </a:rPr>
              <a:t>https://slideplayer.com/slide/9679497/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</TotalTime>
  <Words>195</Words>
  <Application>Microsoft Office PowerPoint</Application>
  <PresentationFormat>On-screen Show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Equity</vt:lpstr>
      <vt:lpstr>Paper Nine: English Phonetics and Linguistics</vt:lpstr>
      <vt:lpstr>Classification of vowels sounds</vt:lpstr>
      <vt:lpstr>Criteria involved in classification of Vowels</vt:lpstr>
      <vt:lpstr>Part of tongue: front, central and back </vt:lpstr>
      <vt:lpstr>Height of tongue: Close, half close, half open and open</vt:lpstr>
      <vt:lpstr>Position of lips: rounded , unrounded </vt:lpstr>
      <vt:lpstr>Tongue Position: Close, half close, half open and open, Lip position: rounded, unrounded</vt:lpstr>
      <vt:lpstr>Vowel description: Cardinal and secondary cardinal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Paper Nine: English Phonetics and Linguistics</dc:title>
  <dc:creator>Prithivi</dc:creator>
  <cp:lastModifiedBy>Prithivi</cp:lastModifiedBy>
  <cp:revision>2</cp:revision>
  <dcterms:created xsi:type="dcterms:W3CDTF">2020-08-15T08:39:13Z</dcterms:created>
  <dcterms:modified xsi:type="dcterms:W3CDTF">2020-08-15T09:09:38Z</dcterms:modified>
</cp:coreProperties>
</file>